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9" r:id="rId12"/>
    <p:sldId id="287" r:id="rId13"/>
    <p:sldId id="290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1DA43-EB83-466E-8056-F59840271128}" v="1" dt="2022-11-09T05:13:50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81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عبدالله الفواز" userId="4de76513f5a604d4" providerId="LiveId" clId="{8E71DA43-EB83-466E-8056-F59840271128}"/>
    <pc:docChg chg="custSel modSld">
      <pc:chgData name="عبدالله الفواز" userId="4de76513f5a604d4" providerId="LiveId" clId="{8E71DA43-EB83-466E-8056-F59840271128}" dt="2022-11-09T05:41:11.071" v="26" actId="1076"/>
      <pc:docMkLst>
        <pc:docMk/>
      </pc:docMkLst>
      <pc:sldChg chg="addSp modSp">
        <pc:chgData name="عبدالله الفواز" userId="4de76513f5a604d4" providerId="LiveId" clId="{8E71DA43-EB83-466E-8056-F59840271128}" dt="2022-11-09T05:13:50.241" v="0"/>
        <pc:sldMkLst>
          <pc:docMk/>
          <pc:sldMk cId="3039986866" sldId="280"/>
        </pc:sldMkLst>
        <pc:picChg chg="add mod">
          <ac:chgData name="عبدالله الفواز" userId="4de76513f5a604d4" providerId="LiveId" clId="{8E71DA43-EB83-466E-8056-F59840271128}" dt="2022-11-09T05:13:50.241" v="0"/>
          <ac:picMkLst>
            <pc:docMk/>
            <pc:sldMk cId="3039986866" sldId="280"/>
            <ac:picMk id="3" creationId="{DC5E60F2-D324-6E08-1A85-D81A54BF9E91}"/>
          </ac:picMkLst>
        </pc:picChg>
      </pc:sldChg>
      <pc:sldChg chg="addSp delSp modSp mod">
        <pc:chgData name="عبدالله الفواز" userId="4de76513f5a604d4" providerId="LiveId" clId="{8E71DA43-EB83-466E-8056-F59840271128}" dt="2022-11-09T05:41:11.071" v="26" actId="1076"/>
        <pc:sldMkLst>
          <pc:docMk/>
          <pc:sldMk cId="794931158" sldId="281"/>
        </pc:sldMkLst>
        <pc:spChg chg="mod">
          <ac:chgData name="عبدالله الفواز" userId="4de76513f5a604d4" providerId="LiveId" clId="{8E71DA43-EB83-466E-8056-F59840271128}" dt="2022-11-09T05:41:11.071" v="26" actId="1076"/>
          <ac:spMkLst>
            <pc:docMk/>
            <pc:sldMk cId="794931158" sldId="281"/>
            <ac:spMk id="3" creationId="{2FEB64FA-2F80-E5D1-5BAF-79CA51D39662}"/>
          </ac:spMkLst>
        </pc:spChg>
        <pc:picChg chg="add del mod">
          <ac:chgData name="عبدالله الفواز" userId="4de76513f5a604d4" providerId="LiveId" clId="{8E71DA43-EB83-466E-8056-F59840271128}" dt="2022-11-09T05:41:03.996" v="25" actId="21"/>
          <ac:picMkLst>
            <pc:docMk/>
            <pc:sldMk cId="794931158" sldId="281"/>
            <ac:picMk id="5" creationId="{A068B003-6801-6148-670E-D1C36E648ED1}"/>
          </ac:picMkLst>
        </pc:picChg>
      </pc:sldChg>
      <pc:sldChg chg="addSp modSp mod">
        <pc:chgData name="عبدالله الفواز" userId="4de76513f5a604d4" providerId="LiveId" clId="{8E71DA43-EB83-466E-8056-F59840271128}" dt="2022-11-09T05:24:44.503" v="19" actId="1076"/>
        <pc:sldMkLst>
          <pc:docMk/>
          <pc:sldMk cId="2330713129" sldId="282"/>
        </pc:sldMkLst>
        <pc:spChg chg="mod">
          <ac:chgData name="عبدالله الفواز" userId="4de76513f5a604d4" providerId="LiveId" clId="{8E71DA43-EB83-466E-8056-F59840271128}" dt="2022-11-09T05:16:08.775" v="3" actId="1076"/>
          <ac:spMkLst>
            <pc:docMk/>
            <pc:sldMk cId="2330713129" sldId="282"/>
            <ac:spMk id="2" creationId="{2C867EC9-F14D-D373-4714-2E8DEDB00489}"/>
          </ac:spMkLst>
        </pc:spChg>
        <pc:spChg chg="mod">
          <ac:chgData name="عبدالله الفواز" userId="4de76513f5a604d4" providerId="LiveId" clId="{8E71DA43-EB83-466E-8056-F59840271128}" dt="2022-11-09T05:16:15.569" v="4" actId="1076"/>
          <ac:spMkLst>
            <pc:docMk/>
            <pc:sldMk cId="2330713129" sldId="282"/>
            <ac:spMk id="3" creationId="{617DF147-C882-BCB9-4DB5-DB78B39BCC34}"/>
          </ac:spMkLst>
        </pc:spChg>
        <pc:picChg chg="add mod">
          <ac:chgData name="عبدالله الفواز" userId="4de76513f5a604d4" providerId="LiveId" clId="{8E71DA43-EB83-466E-8056-F59840271128}" dt="2022-11-09T05:19:31.351" v="7" actId="1076"/>
          <ac:picMkLst>
            <pc:docMk/>
            <pc:sldMk cId="2330713129" sldId="282"/>
            <ac:picMk id="6" creationId="{FF7D4904-E255-4593-A1BF-159FC211A4D4}"/>
          </ac:picMkLst>
        </pc:picChg>
        <pc:picChg chg="add mod">
          <ac:chgData name="عبدالله الفواز" userId="4de76513f5a604d4" providerId="LiveId" clId="{8E71DA43-EB83-466E-8056-F59840271128}" dt="2022-11-09T05:23:58.805" v="14" actId="1076"/>
          <ac:picMkLst>
            <pc:docMk/>
            <pc:sldMk cId="2330713129" sldId="282"/>
            <ac:picMk id="8" creationId="{B58D61B2-AE8E-055B-83E9-CC5053DFAE6D}"/>
          </ac:picMkLst>
        </pc:picChg>
        <pc:picChg chg="add mod">
          <ac:chgData name="عبدالله الفواز" userId="4de76513f5a604d4" providerId="LiveId" clId="{8E71DA43-EB83-466E-8056-F59840271128}" dt="2022-11-09T05:24:03.447" v="16" actId="1076"/>
          <ac:picMkLst>
            <pc:docMk/>
            <pc:sldMk cId="2330713129" sldId="282"/>
            <ac:picMk id="10" creationId="{1C1D7A88-60BD-BA9F-CA97-D1A127AA96D6}"/>
          </ac:picMkLst>
        </pc:picChg>
        <pc:picChg chg="add mod">
          <ac:chgData name="عبدالله الفواز" userId="4de76513f5a604d4" providerId="LiveId" clId="{8E71DA43-EB83-466E-8056-F59840271128}" dt="2022-11-09T05:24:44.503" v="19" actId="1076"/>
          <ac:picMkLst>
            <pc:docMk/>
            <pc:sldMk cId="2330713129" sldId="282"/>
            <ac:picMk id="12" creationId="{B0CEC05F-0B25-3F7F-D79A-38EAAFDFCE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1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br>
              <a:rPr lang="en-US" sz="4000" b="1" i="0" u="none" strike="noStrike" dirty="0">
                <a:solidFill>
                  <a:srgbClr val="0095AA"/>
                </a:solidFill>
                <a:effectLst/>
                <a:latin typeface="Source Sans Pro" panose="020B0604020202020204" pitchFamily="34" charset="0"/>
              </a:rPr>
            </a:br>
            <a:br>
              <a:rPr lang="en-US" sz="4000" b="1" i="0" u="none" strike="noStrike" dirty="0">
                <a:solidFill>
                  <a:srgbClr val="0095AA"/>
                </a:solidFill>
                <a:effectLst/>
                <a:latin typeface="Source Sans Pro" panose="020B0604020202020204" pitchFamily="34" charset="0"/>
              </a:rPr>
            </a:br>
            <a:r>
              <a:rPr lang="en-US" sz="4000" b="1" i="0" u="none" strike="noStrike" dirty="0">
                <a:solidFill>
                  <a:srgbClr val="0095AA"/>
                </a:solidFill>
                <a:effectLst/>
                <a:latin typeface="Source Sans Pro" panose="020B0604020202020204" pitchFamily="34" charset="0"/>
              </a:rPr>
              <a:t>              Riemann Zeta Function </a:t>
            </a:r>
            <a:br>
              <a:rPr lang="en-US" sz="3200" b="1" i="0" u="none" strike="noStrike" dirty="0">
                <a:solidFill>
                  <a:srgbClr val="0095AA"/>
                </a:solidFill>
                <a:effectLst/>
                <a:latin typeface="Source Sans Pro" panose="020B0604020202020204" pitchFamily="34" charset="0"/>
              </a:rPr>
            </a:br>
            <a:br>
              <a:rPr lang="en-US" sz="3200" b="1" dirty="0"/>
            </a:br>
            <a:endParaRPr lang="en-US" sz="8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429000"/>
            <a:ext cx="3485072" cy="175547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dirty="0"/>
              <a:t>Prof : Aqil Al-A</a:t>
            </a:r>
            <a:r>
              <a:rPr lang="en-US" dirty="0"/>
              <a:t>zmi</a:t>
            </a:r>
            <a:endParaRPr lang="en-US" sz="2300" dirty="0"/>
          </a:p>
          <a:p>
            <a:pPr algn="l"/>
            <a:endParaRPr lang="en-US" dirty="0"/>
          </a:p>
          <a:p>
            <a:pPr algn="l"/>
            <a:r>
              <a:rPr lang="en-US" sz="2300" dirty="0" err="1"/>
              <a:t>Abdulaziz</a:t>
            </a:r>
            <a:r>
              <a:rPr lang="en-US" sz="2300" dirty="0"/>
              <a:t> Al-</a:t>
            </a:r>
            <a:r>
              <a:rPr lang="en-US" sz="2300" dirty="0" err="1"/>
              <a:t>Arifi</a:t>
            </a:r>
            <a:endParaRPr lang="en-US" sz="2300" dirty="0"/>
          </a:p>
          <a:p>
            <a:pPr algn="l"/>
            <a:r>
              <a:rPr lang="en-US" dirty="0"/>
              <a:t>Abdullah Al-Fawaz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3492-137F-D567-D09B-8B9E4E10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Computations and Applications</a:t>
            </a:r>
            <a:br>
              <a:rPr lang="en-US" sz="4800" b="1" dirty="0"/>
            </a:br>
            <a:endParaRPr lang="ar-SA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3C55-0AB2-9175-98D0-DC3B76E6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 algn="l" rtl="0"/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1+2+3+4….= -1/12 ??</a:t>
            </a:r>
          </a:p>
          <a:p>
            <a:pPr lvl="1" algn="l" rtl="0"/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r>
              <a:rPr lang="el-GR" dirty="0">
                <a:solidFill>
                  <a:schemeClr val="tx1"/>
                </a:solidFill>
                <a:latin typeface="Abadi" panose="020B0604020104020204" pitchFamily="34" charset="0"/>
              </a:rPr>
              <a:t>ζ(4) = π^4 /90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r>
              <a:rPr lang="el-GR" dirty="0">
                <a:solidFill>
                  <a:schemeClr val="tx1"/>
                </a:solidFill>
                <a:latin typeface="Abadi" panose="020B0604020104020204" pitchFamily="34" charset="0"/>
              </a:rPr>
              <a:t>ζ(-1.5) = -0.0254852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r>
              <a:rPr lang="en-US" sz="2800" b="1" dirty="0">
                <a:solidFill>
                  <a:schemeClr val="tx1"/>
                </a:solidFill>
                <a:latin typeface="Abadi" panose="020B0604020104020204" pitchFamily="34" charset="0"/>
              </a:rPr>
              <a:t>zeta function is used in conformal field theory and </a:t>
            </a:r>
            <a:r>
              <a:rPr lang="en-US" sz="2800" b="1">
                <a:solidFill>
                  <a:schemeClr val="tx1"/>
                </a:solidFill>
                <a:latin typeface="Abadi" panose="020B0604020104020204" pitchFamily="34" charset="0"/>
              </a:rPr>
              <a:t>many branches </a:t>
            </a:r>
            <a:r>
              <a:rPr lang="en-US" sz="2800" b="1" dirty="0">
                <a:solidFill>
                  <a:schemeClr val="tx1"/>
                </a:solidFill>
                <a:latin typeface="Abadi" panose="020B0604020104020204" pitchFamily="34" charset="0"/>
              </a:rPr>
              <a:t>in physics.</a:t>
            </a:r>
          </a:p>
          <a:p>
            <a:pPr lvl="1" algn="l" rtl="0"/>
            <a:endParaRPr lang="el-G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endParaRPr lang="el-G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 algn="l" rtl="0"/>
            <a:endParaRPr lang="ar-SA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l" rtl="0"/>
            <a:endParaRPr lang="ar-SA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0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5821-B3BF-C665-2112-FF2F125F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/>
              <a:t>References</a:t>
            </a:r>
            <a:endParaRPr lang="ar-S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50F2-D16C-2B78-1802-A502E44FB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Calculus by </a:t>
            </a:r>
            <a:r>
              <a:rPr lang="en-US" sz="2800" dirty="0" err="1"/>
              <a:t>Swokowksi</a:t>
            </a:r>
            <a:r>
              <a:rPr lang="en-US" sz="2800" dirty="0"/>
              <a:t>, </a:t>
            </a:r>
            <a:r>
              <a:rPr lang="en-US" sz="2800" dirty="0" err="1"/>
              <a:t>Olinick</a:t>
            </a:r>
            <a:r>
              <a:rPr lang="en-US" sz="2800" dirty="0"/>
              <a:t> and Pence.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Complex Variables and Its Applications By Brown and Churchill.</a:t>
            </a:r>
          </a:p>
          <a:p>
            <a:pPr marL="36900" indent="0" algn="l" rtl="0">
              <a:buNone/>
            </a:pPr>
            <a:endParaRPr lang="en-US" sz="2800" dirty="0"/>
          </a:p>
          <a:p>
            <a:pPr algn="l" rtl="0"/>
            <a:r>
              <a:rPr lang="en-US" sz="2800" dirty="0"/>
              <a:t>Math World Site.</a:t>
            </a:r>
          </a:p>
        </p:txBody>
      </p:sp>
    </p:spTree>
    <p:extLst>
      <p:ext uri="{BB962C8B-B14F-4D97-AF65-F5344CB8AC3E}">
        <p14:creationId xmlns:p14="http://schemas.microsoft.com/office/powerpoint/2010/main" val="271330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01EC-0ED5-F331-608D-D252051F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Thank You For Good Listing </a:t>
            </a:r>
            <a:endParaRPr lang="ar-SA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0532-77E9-1025-D90B-D9B7846D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53" y="2930978"/>
            <a:ext cx="10353762" cy="3714749"/>
          </a:xfrm>
        </p:spPr>
        <p:txBody>
          <a:bodyPr>
            <a:normAutofit/>
          </a:bodyPr>
          <a:lstStyle/>
          <a:p>
            <a:pPr marL="36900" indent="0" algn="ctr" rtl="0">
              <a:buNone/>
            </a:pPr>
            <a:r>
              <a:rPr lang="en-US" sz="6600" dirty="0"/>
              <a:t>Any Questions ?</a:t>
            </a:r>
            <a:endParaRPr lang="ar-SA" sz="6600" dirty="0"/>
          </a:p>
        </p:txBody>
      </p:sp>
    </p:spTree>
    <p:extLst>
      <p:ext uri="{BB962C8B-B14F-4D97-AF65-F5344CB8AC3E}">
        <p14:creationId xmlns:p14="http://schemas.microsoft.com/office/powerpoint/2010/main" val="41188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 err="1"/>
              <a:t>OutLine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Background's</a:t>
            </a:r>
          </a:p>
          <a:p>
            <a:pPr marL="36900" lvl="0" indent="0">
              <a:buNone/>
            </a:pP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Complex Numbers</a:t>
            </a:r>
          </a:p>
          <a:p>
            <a:pPr marL="36900" lvl="0" indent="0">
              <a:buNone/>
            </a:pPr>
            <a:r>
              <a:rPr lang="en-US" sz="2400" dirty="0"/>
              <a:t>Infinite Series</a:t>
            </a:r>
          </a:p>
          <a:p>
            <a:pPr marL="36900" lvl="0" indent="0">
              <a:buNone/>
            </a:pPr>
            <a:r>
              <a:rPr lang="en-US" sz="2400" dirty="0"/>
              <a:t>Riemann Zeta Function</a:t>
            </a:r>
          </a:p>
          <a:p>
            <a:pPr marL="36900" lv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721C-5237-014B-55DC-5C992C615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80722" y="-838163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Complex Numbers </a:t>
            </a:r>
            <a:endParaRPr lang="ar-S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0807435-B451-E1FD-88AB-F4155EE10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554529"/>
            <a:ext cx="9440034" cy="1452638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Arial" panose="020B0604020202020204" pitchFamily="34" charset="0"/>
              </a:rPr>
              <a:t>complex number</a:t>
            </a:r>
            <a:r>
              <a:rPr lang="en-US" b="0" i="0" dirty="0">
                <a:effectLst/>
                <a:latin typeface="Arial" panose="020B0604020202020204" pitchFamily="34" charset="0"/>
              </a:rPr>
              <a:t> :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are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made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up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of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Real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and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Imaginary</a:t>
            </a:r>
            <a:r>
              <a:rPr kumimoji="0" lang="ar-SA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ar-SA" altLang="ar-SA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parts</a:t>
            </a:r>
            <a:r>
              <a:rPr kumimoji="0" lang="en-US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.</a:t>
            </a:r>
          </a:p>
          <a:p>
            <a:pPr algn="l" rtl="0"/>
            <a:endParaRPr kumimoji="0" lang="ar-SA" altLang="ar-S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algn="l"/>
            <a:endParaRPr lang="ar-S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050AB-843F-07EF-0FCC-B7C3DFEC3FB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3" y="3739924"/>
            <a:ext cx="4357688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DBB1F9-CE28-3373-C7D9-8F5D73CBA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85459"/>
            <a:ext cx="3769034" cy="23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B1CE81-C69F-977D-1E55-0FD2C8E2A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CD39EB-38FF-62E4-724A-CB38653F3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4B720-ECB6-7107-6072-00A2B5AB8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FFB82-2BDB-31E5-0AC7-3FB538F4A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725863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ar-SA" altLang="ar-SA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ar-SA" altLang="ar-S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F3CD1-5679-F68B-13E5-F4ADEFD26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A8D82-0786-7FCE-65C6-C7DA0FB2A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8E3698-7967-81B1-86A5-4061D02AD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73E289-A797-41F7-F76A-7341CD095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725863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ar-SA" altLang="ar-SA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ar-SA" altLang="ar-S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E60F2-D324-6E08-1A85-D81A54BF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94" y="2280848"/>
            <a:ext cx="5910306" cy="10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8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2501-38CF-3DBF-12FE-2F7AA3A8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effectLst/>
              </a:rPr>
              <a:t>Infinite Series</a:t>
            </a:r>
            <a:br>
              <a:rPr lang="en-US" b="1" dirty="0">
                <a:effectLst/>
              </a:rPr>
            </a:br>
            <a:br>
              <a:rPr lang="en-US" dirty="0"/>
            </a:b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4FA-2F80-E5D1-5BAF-79CA51D3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594" y="1521279"/>
            <a:ext cx="10353762" cy="3714749"/>
          </a:xfrm>
        </p:spPr>
        <p:txBody>
          <a:bodyPr/>
          <a:lstStyle/>
          <a:p>
            <a:pPr algn="l" rtl="0"/>
            <a:r>
              <a:rPr lang="en-US" b="1" dirty="0">
                <a:effectLst/>
              </a:rPr>
              <a:t>Infinite Series : </a:t>
            </a:r>
            <a:r>
              <a:rPr 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sum</a:t>
            </a:r>
            <a:r>
              <a:rPr lang="en-US" b="0" i="0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of infinite terms that follow a rule.</a:t>
            </a:r>
          </a:p>
          <a:p>
            <a:pPr algn="l" rtl="0"/>
            <a:r>
              <a:rPr lang="en-US" dirty="0"/>
              <a:t>The sum could be convergent or divergent.</a:t>
            </a:r>
          </a:p>
          <a:p>
            <a:pPr marL="36900" indent="0" algn="l" rtl="0">
              <a:buNone/>
            </a:pPr>
            <a:br>
              <a:rPr lang="en-US" dirty="0"/>
            </a:br>
            <a:endParaRPr lang="ar-SA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3480E1-CC43-48DC-6D4E-56912B53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9" y="4009345"/>
            <a:ext cx="4729844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53EE08F-BF4A-6ED7-5B34-4D74DD1C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39" y="3864430"/>
            <a:ext cx="5839767" cy="25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7EC9-F14D-D373-4714-2E8DEDB0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38" y="-8165"/>
            <a:ext cx="10353762" cy="1257300"/>
          </a:xfrm>
        </p:spPr>
        <p:txBody>
          <a:bodyPr/>
          <a:lstStyle/>
          <a:p>
            <a:r>
              <a:rPr lang="en-US" dirty="0"/>
              <a:t>Convergent &amp; Divergent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F147-C882-BCB9-4DB5-DB78B39BC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81" y="1140278"/>
            <a:ext cx="10353762" cy="3714749"/>
          </a:xfrm>
        </p:spPr>
        <p:txBody>
          <a:bodyPr/>
          <a:lstStyle/>
          <a:p>
            <a:pPr algn="l" rtl="0"/>
            <a:r>
              <a:rPr lang="en-US" dirty="0"/>
              <a:t>Convergent Series : When an infinite series equals a specific value, the series is said to be  convergent</a:t>
            </a:r>
          </a:p>
          <a:p>
            <a:pPr algn="l" rtl="0"/>
            <a:r>
              <a:rPr lang="en-US" dirty="0"/>
              <a:t>Divergent Series : When an infinite series becomes infinitely large, the series is said to be divergent</a:t>
            </a:r>
          </a:p>
          <a:p>
            <a:pPr algn="l" rtl="0"/>
            <a:endParaRPr lang="ar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5B6CC-0A77-4A69-8DA9-3E1B0087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" y="5225143"/>
            <a:ext cx="4281519" cy="1393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8C989-7AA6-BDF0-8688-A1E3E228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7" y="5219700"/>
            <a:ext cx="3560470" cy="142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D4904-E255-4593-A1BF-159FC211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4" y="3070882"/>
            <a:ext cx="3617259" cy="716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D61B2-AE8E-055B-83E9-CC5053DF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5" y="3740476"/>
            <a:ext cx="2231387" cy="625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D7A88-60BD-BA9F-CA97-D1A127AA9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65197"/>
            <a:ext cx="2983026" cy="690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CEC05F-0B25-3F7F-D79A-38EAAFDFC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643" y="4255334"/>
            <a:ext cx="3505219" cy="7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D5408-9F6D-8440-7958-4B720202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i="0" u="none" strike="noStrike" dirty="0">
                <a:solidFill>
                  <a:srgbClr val="0095AA"/>
                </a:solidFill>
                <a:effectLst/>
                <a:latin typeface="Source Sans Pro" panose="020B0604020202020204" pitchFamily="34" charset="0"/>
              </a:rPr>
              <a:t>Riemann Zeta Function 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F7AE-BCA5-9B3D-8F8C-E666546A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3600" dirty="0"/>
              <a:t>Definition : 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The Riemann zeta function is initially defined for real s &gt; 1 (Where s is complex number) by the convergent series in </a:t>
            </a:r>
            <a:r>
              <a:rPr lang="en-US" dirty="0">
                <a:solidFill>
                  <a:srgbClr val="DCDDDE"/>
                </a:solidFill>
                <a:effectLst/>
                <a:latin typeface="Whitney"/>
              </a:rPr>
              <a:t>the picture below.</a:t>
            </a:r>
          </a:p>
          <a:p>
            <a:pPr marL="36900" indent="0" algn="l" rtl="0">
              <a:buNone/>
            </a:pPr>
            <a:endParaRPr lang="en-US" dirty="0">
              <a:solidFill>
                <a:srgbClr val="DCDDDE"/>
              </a:solidFill>
              <a:effectLst/>
              <a:latin typeface="Whitney"/>
            </a:endParaRPr>
          </a:p>
          <a:p>
            <a:pPr algn="l" rtl="0"/>
            <a:r>
              <a:rPr lang="en-US" dirty="0">
                <a:solidFill>
                  <a:srgbClr val="DCDDDE"/>
                </a:solidFill>
                <a:effectLst/>
                <a:latin typeface="Whitney"/>
              </a:rPr>
              <a:t>For real s &lt; 1, it can be defined by analytic continuation.</a:t>
            </a:r>
          </a:p>
          <a:p>
            <a:pPr algn="l" rtl="0"/>
            <a:r>
              <a:rPr lang="en-US" dirty="0">
                <a:solidFill>
                  <a:srgbClr val="DCDDDE"/>
                </a:solidFill>
                <a:effectLst/>
                <a:latin typeface="Whitney"/>
              </a:rPr>
              <a:t>It also can be defined by Infinite product of primes.</a:t>
            </a:r>
          </a:p>
          <a:p>
            <a:pPr algn="l" rtl="0"/>
            <a:endParaRPr lang="en-US" dirty="0">
              <a:solidFill>
                <a:srgbClr val="DCDDDE"/>
              </a:solidFill>
              <a:effectLst/>
              <a:latin typeface="Whitney"/>
            </a:endParaRPr>
          </a:p>
          <a:p>
            <a:pPr algn="l" rtl="0"/>
            <a:endParaRPr lang="en-US" dirty="0"/>
          </a:p>
          <a:p>
            <a:pPr algn="l" rtl="0"/>
            <a:endParaRPr lang="ar-S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7DBDB0-2CE7-E2F6-3FF8-5593C553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5" y="5162549"/>
            <a:ext cx="6962591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58354-5CB7-432C-FF44-172C52D4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78" y="4991101"/>
            <a:ext cx="4122293" cy="15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6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BE4-9963-C28D-78F1-DFE4976E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291" y="157844"/>
            <a:ext cx="10353762" cy="1257300"/>
          </a:xfrm>
        </p:spPr>
        <p:txBody>
          <a:bodyPr/>
          <a:lstStyle/>
          <a:p>
            <a:r>
              <a:rPr lang="en-US" dirty="0"/>
              <a:t>Continued..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CB97-160E-5AE3-363B-6388C9C8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89" y="1483178"/>
            <a:ext cx="10353762" cy="371474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In general, zeta(s) is defined over the complex plane for one complex variable.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zeta(s) is implemented in the Wolfram Language as Zeta[s].</a:t>
            </a:r>
            <a:endParaRPr lang="ar-SA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D66A1-F179-BF4C-9A79-86D6EAB2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3" y="4078652"/>
            <a:ext cx="3959011" cy="2592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6C200-68FE-0363-FA48-174AFDB3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8" y="4289573"/>
            <a:ext cx="4566559" cy="22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0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8E12-8978-54B8-76C4-7F338536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r>
              <a:rPr lang="en-GB" dirty="0"/>
              <a:t>.</a:t>
            </a:r>
            <a:r>
              <a:rPr lang="en-US" dirty="0"/>
              <a:t>..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8FEC-63A8-2B7C-F836-964FFFFD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Mathematicians goal was to obtain formula for π(x) which is the formula of the prime numbers less that x.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The Riemann zeta function plays a pivotal role in analytic number theory.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Riemann zeta function has applications in physics, probability theory, and applied statistics.</a:t>
            </a:r>
          </a:p>
          <a:p>
            <a:pPr algn="l" rtl="0"/>
            <a:endParaRPr lang="en-US" dirty="0"/>
          </a:p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97636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2550-1790-49B9-CF3E-EC3E3E9D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  <a:endParaRPr lang="ar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EA4E-18FA-8AB4-2AB3-AB11C833F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The theory of which Riemann’s paper is a part had its beginnings in Euler’s theorem, that proved in 1737, that the sum of the reciprocals of the prime numbers.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Riemann extends the definition to complex numbers, but the real part was restricted by integers &gt;1.</a:t>
            </a:r>
          </a:p>
          <a:p>
            <a:pPr algn="l" rtl="0"/>
            <a:r>
              <a:rPr lang="en-US" dirty="0"/>
              <a:t>Then Chebyshev extends the definition to hold the real part &gt; 1.</a:t>
            </a:r>
          </a:p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642951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{E8316432-A540-4874-95FC-4C389D891350}tf55705232_win32</Template>
  <TotalTime>217</TotalTime>
  <Words>392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Abadi</vt:lpstr>
      <vt:lpstr>Arial</vt:lpstr>
      <vt:lpstr>Calibri</vt:lpstr>
      <vt:lpstr>Goudy Old Style</vt:lpstr>
      <vt:lpstr>inherit</vt:lpstr>
      <vt:lpstr>Source Sans Pro</vt:lpstr>
      <vt:lpstr>Verdana</vt:lpstr>
      <vt:lpstr>Whitney</vt:lpstr>
      <vt:lpstr>Wingdings 2</vt:lpstr>
      <vt:lpstr>SlateVTI</vt:lpstr>
      <vt:lpstr>                Riemann Zeta Function   </vt:lpstr>
      <vt:lpstr>OutLine</vt:lpstr>
      <vt:lpstr>Complex Numbers </vt:lpstr>
      <vt:lpstr>Infinite Series  </vt:lpstr>
      <vt:lpstr>Convergent &amp; Divergent</vt:lpstr>
      <vt:lpstr>Riemann Zeta Function </vt:lpstr>
      <vt:lpstr>Continued..</vt:lpstr>
      <vt:lpstr>Continued...</vt:lpstr>
      <vt:lpstr>Brief History</vt:lpstr>
      <vt:lpstr>Computations and Applications </vt:lpstr>
      <vt:lpstr>References</vt:lpstr>
      <vt:lpstr>Thank You For Good Listing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Riemann Zeta Function   </dc:title>
  <dc:creator>عبدالله الفواز</dc:creator>
  <cp:lastModifiedBy>عبدالله الفواز</cp:lastModifiedBy>
  <cp:revision>2</cp:revision>
  <dcterms:created xsi:type="dcterms:W3CDTF">2022-11-08T19:15:03Z</dcterms:created>
  <dcterms:modified xsi:type="dcterms:W3CDTF">2022-11-09T05:41:12Z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